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F2B"/>
    <a:srgbClr val="B71822"/>
    <a:srgbClr val="A7161F"/>
    <a:srgbClr val="9D0412"/>
    <a:srgbClr val="206DB7"/>
    <a:srgbClr val="1B5893"/>
    <a:srgbClr val="E2E2E2"/>
    <a:srgbClr val="D1D1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7754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2176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5421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8328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0824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6183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698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6325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5224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7297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357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5397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2.mov"/><Relationship Id="rId1" Type="http://schemas.openxmlformats.org/officeDocument/2006/relationships/video" Target="../media/media1.mov"/><Relationship Id="rId6" Type="http://schemas.microsoft.com/office/2007/relationships/media" Target="../media/media2.mov"/><Relationship Id="rId5" Type="http://schemas.openxmlformats.org/officeDocument/2006/relationships/image" Target="../media/image1.png"/><Relationship Id="rId4" Type="http://schemas.microsoft.com/office/2007/relationships/media" Target="../media/media1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33687"/>
            <a:ext cx="8229600" cy="772885"/>
          </a:xfrm>
        </p:spPr>
        <p:txBody>
          <a:bodyPr>
            <a:normAutofit/>
          </a:bodyPr>
          <a:lstStyle/>
          <a:p>
            <a:pPr algn="l"/>
            <a:r>
              <a:rPr lang="en-US" altLang="ja-JP" sz="1600" dirty="0" smtClean="0">
                <a:latin typeface="Times New Roman"/>
                <a:cs typeface="Times New Roman"/>
              </a:rPr>
              <a:t>Fig</a:t>
            </a:r>
            <a:r>
              <a:rPr lang="en-US" altLang="en-US" sz="1600" dirty="0" smtClean="0">
                <a:latin typeface="Times New Roman"/>
                <a:cs typeface="Times New Roman"/>
              </a:rPr>
              <a:t>.</a:t>
            </a:r>
            <a:r>
              <a:rPr lang="en-US" altLang="ja-JP" sz="1600" dirty="0" smtClean="0">
                <a:latin typeface="Times New Roman"/>
                <a:cs typeface="Times New Roman"/>
              </a:rPr>
              <a:t>1   Preoperative  </a:t>
            </a:r>
            <a:r>
              <a:rPr lang="en-US" altLang="ja-JP" sz="1600" dirty="0">
                <a:latin typeface="Times New Roman"/>
                <a:cs typeface="Times New Roman"/>
              </a:rPr>
              <a:t>e</a:t>
            </a:r>
            <a:r>
              <a:rPr lang="en-US" altLang="ja-JP" sz="1600" dirty="0" smtClean="0">
                <a:latin typeface="Times New Roman"/>
                <a:cs typeface="Times New Roman"/>
              </a:rPr>
              <a:t>chocardiography</a:t>
            </a:r>
            <a:br>
              <a:rPr lang="en-US" altLang="ja-JP" sz="1600" dirty="0" smtClean="0">
                <a:latin typeface="Times New Roman"/>
                <a:cs typeface="Times New Roman"/>
              </a:rPr>
            </a:br>
            <a:r>
              <a:rPr lang="en-US" altLang="ja-JP" sz="1600" dirty="0" smtClean="0">
                <a:latin typeface="Times New Roman"/>
                <a:cs typeface="Times New Roman"/>
              </a:rPr>
              <a:t>             A:  At admission                                             B:  10 days after admission</a:t>
            </a:r>
            <a:endParaRPr kumimoji="1" lang="ja-JP" altLang="en-US" sz="1600" dirty="0"/>
          </a:p>
        </p:txBody>
      </p:sp>
      <p:pic>
        <p:nvPicPr>
          <p:cNvPr id="4" name="N.Y. 14-9-25-1.mov"/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1653" y="1390697"/>
            <a:ext cx="4333866" cy="3100558"/>
          </a:xfrm>
          <a:prstGeom prst="rect">
            <a:avLst/>
          </a:prstGeom>
        </p:spPr>
      </p:pic>
      <p:pic>
        <p:nvPicPr>
          <p:cNvPr id="5" name="N.Y. 14-10-6-1.mov"/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>
            <a:extLst/>
          </a:blip>
          <a:srcRect t="9650" b="9650"/>
          <a:stretch>
            <a:fillRect/>
          </a:stretch>
        </p:blipFill>
        <p:spPr>
          <a:xfrm>
            <a:off x="4560298" y="1390696"/>
            <a:ext cx="4408580" cy="31005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3682" y="3783369"/>
            <a:ext cx="48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FFFF"/>
                </a:solidFill>
              </a:rPr>
              <a:t>A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60298" y="3783369"/>
            <a:ext cx="463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FFFF"/>
                </a:solidFill>
              </a:rPr>
              <a:t>B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30295" y="1934489"/>
            <a:ext cx="1262084" cy="33855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LV thrombus</a:t>
            </a:r>
            <a:endParaRPr kumimoji="1" lang="ja-JP" altLang="en-US"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67646" y="1460493"/>
            <a:ext cx="1586692" cy="33855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LV p</a:t>
            </a:r>
            <a:r>
              <a:rPr kumimoji="1" lang="en-US" altLang="ja-JP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artition wall</a:t>
            </a:r>
            <a:endParaRPr kumimoji="1" lang="ja-JP" altLang="en-US"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1507494" y="1844302"/>
            <a:ext cx="888054" cy="102589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91653" y="1987463"/>
            <a:ext cx="1338966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Apical chamber</a:t>
            </a:r>
            <a:endParaRPr kumimoji="1" lang="ja-JP" altLang="en-US"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787400" y="2295240"/>
            <a:ext cx="190500" cy="57496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903232" y="1979197"/>
            <a:ext cx="1338828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Outlet chamber</a:t>
            </a:r>
            <a:endParaRPr kumimoji="1" lang="ja-JP" altLang="en-US" sz="1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2235200" y="2295240"/>
            <a:ext cx="668032" cy="39813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03682" y="3629480"/>
            <a:ext cx="1403812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Mitral apparatus</a:t>
            </a:r>
            <a:endParaRPr kumimoji="1" lang="ja-JP" altLang="en-US" sz="1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876300" y="3388180"/>
            <a:ext cx="791346" cy="2413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5422900" y="2273043"/>
            <a:ext cx="965200" cy="3429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629554" y="3598703"/>
            <a:ext cx="1586692" cy="33855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LV partition wall</a:t>
            </a:r>
            <a:endParaRPr kumimoji="1" lang="ja-JP" altLang="en-US" sz="1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5810856" y="3116103"/>
            <a:ext cx="810779" cy="482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023987" y="1460493"/>
            <a:ext cx="1338966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Apical chamber</a:t>
            </a:r>
            <a:endParaRPr kumimoji="1" lang="ja-JP" altLang="en-US" sz="1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6216246" y="1782089"/>
            <a:ext cx="286154" cy="49095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7493000" y="2009403"/>
            <a:ext cx="1338828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Outlet chamber</a:t>
            </a:r>
            <a:endParaRPr kumimoji="1" lang="ja-JP" altLang="en-US" sz="1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H="1">
            <a:off x="7366000" y="2349991"/>
            <a:ext cx="420692" cy="520209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35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33"/>
                            </p:stCondLst>
                            <p:childTnLst>
                              <p:par>
                                <p:cTn id="15" presetID="3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10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23</Words>
  <Application>Microsoft Office PowerPoint</Application>
  <PresentationFormat>画面に合わせる (4:3)</PresentationFormat>
  <Paragraphs>11</Paragraphs>
  <Slides>1</Slides>
  <Notes>0</Notes>
  <HiddenSlides>0</HiddenSlides>
  <MMClips>2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Fig.1   Preoperative  echocardiography              A:  At admission                                             B:  10 days after admission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Fig.1   Operative findings A:  Left ventriculotomy at the apexB: extracted thrombus</dc:title>
  <dc:creator>KOJI NOMURA</dc:creator>
  <cp:lastModifiedBy>John</cp:lastModifiedBy>
  <cp:revision>23</cp:revision>
  <dcterms:created xsi:type="dcterms:W3CDTF">2015-08-01T05:41:01Z</dcterms:created>
  <dcterms:modified xsi:type="dcterms:W3CDTF">2016-01-28T00:35:59Z</dcterms:modified>
</cp:coreProperties>
</file>